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6D6-B9B6-41DC-8DBE-4DF555CDE4FF}" type="datetimeFigureOut">
              <a:rPr lang="it-IT" smtClean="0"/>
              <a:t>02/11/2021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D-AA75-440B-A3E5-DFB97444FB3D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6D6-B9B6-41DC-8DBE-4DF555CDE4FF}" type="datetimeFigureOut">
              <a:rPr lang="it-IT" smtClean="0"/>
              <a:t>02/11/2021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D-AA75-440B-A3E5-DFB97444F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6D6-B9B6-41DC-8DBE-4DF555CDE4FF}" type="datetimeFigureOut">
              <a:rPr lang="it-IT" smtClean="0"/>
              <a:t>02/11/2021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D-AA75-440B-A3E5-DFB97444F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6D6-B9B6-41DC-8DBE-4DF555CDE4FF}" type="datetimeFigureOut">
              <a:rPr lang="it-IT" smtClean="0"/>
              <a:t>02/11/2021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D-AA75-440B-A3E5-DFB97444FB3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6D6-B9B6-41DC-8DBE-4DF555CDE4FF}" type="datetimeFigureOut">
              <a:rPr lang="it-IT" smtClean="0"/>
              <a:t>02/11/2021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D-AA75-440B-A3E5-DFB97444F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6D6-B9B6-41DC-8DBE-4DF555CDE4FF}" type="datetimeFigureOut">
              <a:rPr lang="it-IT" smtClean="0"/>
              <a:t>02/11/2021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D-AA75-440B-A3E5-DFB97444FB3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6D6-B9B6-41DC-8DBE-4DF555CDE4FF}" type="datetimeFigureOut">
              <a:rPr lang="it-IT" smtClean="0"/>
              <a:t>02/11/2021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D-AA75-440B-A3E5-DFB97444FB3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6D6-B9B6-41DC-8DBE-4DF555CDE4FF}" type="datetimeFigureOut">
              <a:rPr lang="it-IT" smtClean="0"/>
              <a:t>02/11/2021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D-AA75-440B-A3E5-DFB97444F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6D6-B9B6-41DC-8DBE-4DF555CDE4FF}" type="datetimeFigureOut">
              <a:rPr lang="it-IT" smtClean="0"/>
              <a:t>02/11/2021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D-AA75-440B-A3E5-DFB97444F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6D6-B9B6-41DC-8DBE-4DF555CDE4FF}" type="datetimeFigureOut">
              <a:rPr lang="it-IT" smtClean="0"/>
              <a:t>02/11/2021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D-AA75-440B-A3E5-DFB97444FB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6D6-B9B6-41DC-8DBE-4DF555CDE4FF}" type="datetimeFigureOut">
              <a:rPr lang="it-IT" smtClean="0"/>
              <a:t>02/11/2021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D-AA75-440B-A3E5-DFB97444FB3D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8136D6-B9B6-41DC-8DBE-4DF555CDE4FF}" type="datetimeFigureOut">
              <a:rPr lang="it-IT" smtClean="0"/>
              <a:t>02/11/2021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28720D-AA75-440B-A3E5-DFB97444FB3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3054761" y="476672"/>
            <a:ext cx="3139176" cy="2393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99483" y="3933056"/>
            <a:ext cx="8352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QUANDO MANCANO 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L’ATTENZIONE 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E LA MOTIVAZIONE NELLO STUDIO: LINEE GUIDA 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E CONSIGLI PRATICI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6453335"/>
            <a:ext cx="5056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A cura di: Dott.ssa Anastasia Zocca - Psicologa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601133" y="6492565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www.motusmens.com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21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76056" y="188640"/>
            <a:ext cx="395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COME MOTIVARE NEL MODO GIUSTO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67544" y="105273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MOTIVARE IN MODO </a:t>
            </a:r>
            <a:r>
              <a:rPr lang="it-IT" dirty="0" smtClean="0"/>
              <a:t>GIUSTO (VISIONE INCREMENTALE)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019"/>
            <a:ext cx="2603354" cy="368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491880" y="1595871"/>
            <a:ext cx="5256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Feedback che </a:t>
            </a:r>
            <a:r>
              <a:rPr lang="it-IT" dirty="0" smtClean="0"/>
              <a:t>si focalizzano sul comportamento e sulle conseguenze: hai fatto un azione che non è positiva perché hai fatto piangere l’altra persona; hai svolto male l’esercizio perché non hai seguito il procedimento esatto…fornire aiuti strategici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Feedback </a:t>
            </a:r>
            <a:r>
              <a:rPr lang="it-IT" dirty="0" smtClean="0"/>
              <a:t>espliciti: devi studiare di più l’argomento A e B;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Promuovere la visione incrementale: continua a provarci e vedrai che imparerai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Promuovere la motivazione intrinseca: impegnati non per avere bei voti o una ricompensa ma per te stesso;</a:t>
            </a:r>
          </a:p>
          <a:p>
            <a:r>
              <a:rPr lang="it-IT" dirty="0" smtClean="0"/>
              <a:t>- Sottolineare che ogni conquista è merito suo, è tutta farina del tuo sacco, l’hai fatto proprio tu!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4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23"/>
          <a:stretch/>
        </p:blipFill>
        <p:spPr bwMode="auto">
          <a:xfrm>
            <a:off x="1696177" y="1268760"/>
            <a:ext cx="5266556" cy="168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17466" y="2588760"/>
            <a:ext cx="144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Simone </a:t>
            </a:r>
            <a:r>
              <a:rPr lang="it-IT" dirty="0"/>
              <a:t>W</a:t>
            </a:r>
            <a:r>
              <a:rPr lang="it-IT" dirty="0" smtClean="0"/>
              <a:t>eil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875450" y="476672"/>
            <a:ext cx="3225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PER CONCLUDERE</a:t>
            </a:r>
            <a:endParaRPr lang="it-IT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3333567" y="3611444"/>
            <a:ext cx="2309327" cy="1761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352146" y="6381328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www.motusmens.com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83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04664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BIBLIOGRAFIA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39022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1560" y="5373216"/>
            <a:ext cx="825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Cornoldi</a:t>
            </a:r>
            <a:r>
              <a:rPr lang="it-IT" dirty="0"/>
              <a:t>, C. (Ed.). (2007). </a:t>
            </a:r>
            <a:r>
              <a:rPr lang="it-IT" i="1" dirty="0"/>
              <a:t>Difficoltà e disturbi dell'apprendimento</a:t>
            </a:r>
            <a:r>
              <a:rPr lang="it-IT" dirty="0"/>
              <a:t>. Il mulino.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238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35526" y="260648"/>
            <a:ext cx="239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ALCUNE DEFINIZIONI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8028384" y="5984143"/>
            <a:ext cx="941175" cy="71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563888" y="6337580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www.motusmens.com</a:t>
            </a:r>
          </a:p>
        </p:txBody>
      </p:sp>
      <p:sp>
        <p:nvSpPr>
          <p:cNvPr id="5" name="Rettangolo 4"/>
          <p:cNvSpPr/>
          <p:nvPr/>
        </p:nvSpPr>
        <p:spPr>
          <a:xfrm>
            <a:off x="2706579" y="1863714"/>
            <a:ext cx="3264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CHE COS’E’</a:t>
            </a:r>
            <a:endParaRPr lang="it-IT" sz="4800" dirty="0"/>
          </a:p>
        </p:txBody>
      </p:sp>
      <p:sp>
        <p:nvSpPr>
          <p:cNvPr id="6" name="Rettangolo 5"/>
          <p:cNvSpPr/>
          <p:nvPr/>
        </p:nvSpPr>
        <p:spPr>
          <a:xfrm>
            <a:off x="755576" y="3975447"/>
            <a:ext cx="3039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MOTIVAZIONE</a:t>
            </a:r>
            <a:endParaRPr lang="it-IT" sz="3600" dirty="0"/>
          </a:p>
        </p:txBody>
      </p:sp>
      <p:sp>
        <p:nvSpPr>
          <p:cNvPr id="7" name="Rettangolo 6"/>
          <p:cNvSpPr/>
          <p:nvPr/>
        </p:nvSpPr>
        <p:spPr>
          <a:xfrm>
            <a:off x="5326761" y="3975447"/>
            <a:ext cx="2805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ATTENZIONE</a:t>
            </a:r>
            <a:endParaRPr lang="it-IT" sz="3600" dirty="0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2483768" y="2687609"/>
            <a:ext cx="1447800" cy="116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 flipV="1">
            <a:off x="4783741" y="2659491"/>
            <a:ext cx="1249503" cy="1194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6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84208" y="1166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SEGNALI DI DISATTENZIONE 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8028384" y="5984143"/>
            <a:ext cx="941175" cy="71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07218" y="6513137"/>
            <a:ext cx="1932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www.motusmens.com</a:t>
            </a:r>
            <a:endParaRPr lang="it-IT" sz="1400" dirty="0"/>
          </a:p>
        </p:txBody>
      </p:sp>
      <p:pic>
        <p:nvPicPr>
          <p:cNvPr id="2050" name="Picture 2" descr="Consigli per i bambini che fanno fatica a concentrarsi - Nostrofiglio.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5" y="368660"/>
            <a:ext cx="1872208" cy="1404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Elenco articoli correlati per: disattenzi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72816"/>
            <a:ext cx="1584176" cy="1056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Una spesa solidale di materiali scolastici per aiutare le famiglie in  difficolt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" y="2827985"/>
            <a:ext cx="1872208" cy="1322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MATERIALE SCOLASTICO - amicascuo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24783"/>
            <a:ext cx="18859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DHD disturbo da deficit dell&amp;#39;attenzione ed iperattività - Logopedista  Antognozz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36024"/>
            <a:ext cx="2376264" cy="120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asellaDiTesto 4"/>
          <p:cNvSpPr txBox="1"/>
          <p:nvPr/>
        </p:nvSpPr>
        <p:spPr>
          <a:xfrm>
            <a:off x="4484208" y="1403484"/>
            <a:ext cx="429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Guardare spesso porte, finestre, cestini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106582" y="2459602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Maneggiare, spostare, riordinare materiale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62909" y="3440117"/>
            <a:ext cx="419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Difficoltà  nella gestione del materiale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290342" y="4643844"/>
            <a:ext cx="346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Perdita del materiale scolastico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736284" y="5694532"/>
            <a:ext cx="4119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Tendenza ad un movimento continuo o bisogno di muoversi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1986583" y="5013176"/>
            <a:ext cx="6682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955734" y="2827985"/>
            <a:ext cx="6682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996123" y="3850380"/>
            <a:ext cx="6682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2002201" y="1772816"/>
            <a:ext cx="6682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717014" y="6343016"/>
            <a:ext cx="4439162" cy="1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4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8028384" y="5984143"/>
            <a:ext cx="941175" cy="71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707904" y="6539557"/>
            <a:ext cx="1932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www.motusmens.com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88024" y="116632"/>
            <a:ext cx="4262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SEGNALI DI </a:t>
            </a:r>
            <a:r>
              <a:rPr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DEMOTIVAZIONE </a:t>
            </a:r>
            <a:endParaRPr lang="it-IT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itchFamily="34" charset="0"/>
            </a:endParaRPr>
          </a:p>
        </p:txBody>
      </p:sp>
      <p:pic>
        <p:nvPicPr>
          <p:cNvPr id="3074" name="Picture 2" descr="ADHD | Il deficit che colpisce il 60% dei bambini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4" y="764704"/>
            <a:ext cx="1584176" cy="1074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Ansia da separazione nei bambini: quando è un disturbo? | MEDICITALIA.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98" y="1988840"/>
            <a:ext cx="1929760" cy="1085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AutoShape 6" descr="Come insegnare a un bambino a leggere l&amp;#39;orolog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18346"/>
            <a:ext cx="1633364" cy="1225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Bocciamo i voti! | Scuola &amp;quot;Iqbal e Malala&amp;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76866"/>
            <a:ext cx="1356068" cy="959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ttangolo 5"/>
          <p:cNvSpPr/>
          <p:nvPr/>
        </p:nvSpPr>
        <p:spPr>
          <a:xfrm>
            <a:off x="3605803" y="2704998"/>
            <a:ext cx="556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Necessita di incoraggiamento supervisione di adulti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563043" y="1412776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ci prova neanche o si blocca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386439" y="4074037"/>
            <a:ext cx="474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Guarda spesso l’ora, lavora frettolosamente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851920" y="5454760"/>
            <a:ext cx="5400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Motivazione estrinseca orientata alla performance</a:t>
            </a:r>
            <a:endParaRPr lang="it-IT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1894878" y="1839152"/>
            <a:ext cx="7074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367870" y="3063742"/>
            <a:ext cx="6682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093739" y="4443369"/>
            <a:ext cx="6940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2367870" y="5810651"/>
            <a:ext cx="6682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04248" y="292006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 </a:t>
            </a:r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DISATTENZIONE 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8028384" y="5984143"/>
            <a:ext cx="941175" cy="71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419872" y="6343016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www.motusmens.com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74948" y="764704"/>
            <a:ext cx="85295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Organizzare tempo e spazio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Organizzare i materiali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Evitare momenti noiosi e ripetitivi: usare strategicamente materiali, </a:t>
            </a:r>
            <a:r>
              <a:rPr lang="it-IT" dirty="0" err="1" smtClean="0"/>
              <a:t>menmotecniche</a:t>
            </a:r>
            <a:r>
              <a:rPr lang="it-IT" dirty="0" smtClean="0"/>
              <a:t>, modi diversi di apprendere (visivo, scritto)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Per i più piccoli: </a:t>
            </a:r>
            <a:r>
              <a:rPr lang="it-IT" dirty="0" err="1" smtClean="0"/>
              <a:t>token</a:t>
            </a:r>
            <a:r>
              <a:rPr lang="it-IT" dirty="0" smtClean="0"/>
              <a:t> economy 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Creare dei sotto-obiettivi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Pause più brevi e più frequenti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39086"/>
            <a:ext cx="1872208" cy="167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26" y="4340173"/>
            <a:ext cx="1680989" cy="16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57939"/>
            <a:ext cx="1660467" cy="166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89" y="4392336"/>
            <a:ext cx="2296399" cy="117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4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24128" y="188640"/>
            <a:ext cx="3272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 </a:t>
            </a:r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ECCESSIVA DISATTENZIONE?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692696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ADHD: </a:t>
            </a:r>
            <a:r>
              <a:rPr lang="it-IT" dirty="0" err="1" smtClean="0"/>
              <a:t>Attention</a:t>
            </a:r>
            <a:r>
              <a:rPr lang="it-IT" dirty="0" smtClean="0"/>
              <a:t> Deficit </a:t>
            </a:r>
            <a:r>
              <a:rPr lang="it-IT" dirty="0" err="1" smtClean="0"/>
              <a:t>Hyperactivity</a:t>
            </a:r>
            <a:r>
              <a:rPr lang="it-IT" dirty="0" smtClean="0"/>
              <a:t> Disorder </a:t>
            </a:r>
          </a:p>
          <a:p>
            <a:endParaRPr lang="it-IT" dirty="0"/>
          </a:p>
          <a:p>
            <a:r>
              <a:rPr lang="it-IT" dirty="0" smtClean="0"/>
              <a:t>Compromissione funzionale in più ambiti legata a vari sintomi di disattenzione, iperattività e impulsività.</a:t>
            </a:r>
          </a:p>
          <a:p>
            <a:endParaRPr lang="it-IT" dirty="0"/>
          </a:p>
          <a:p>
            <a:r>
              <a:rPr lang="it-IT" dirty="0" smtClean="0"/>
              <a:t>CHE FARE? </a:t>
            </a:r>
          </a:p>
          <a:p>
            <a:r>
              <a:rPr lang="it-IT" dirty="0" smtClean="0"/>
              <a:t>Ancora maggior strutturazione dell’ambiente (prevedibilità) e rinforzo dei comportamenti positivi, oltre che momenti di riflessione.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140968"/>
            <a:ext cx="3952575" cy="262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8055004" y="5984143"/>
            <a:ext cx="941175" cy="71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456224" y="6367495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www.motusmens.com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5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76256" y="260648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DEMOTIVAZIONE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8055004" y="5984143"/>
            <a:ext cx="941175" cy="71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352145" y="6386950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www.motusmens.com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83568" y="1484784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MOTIVAZIONE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916832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Deci</a:t>
            </a:r>
            <a:r>
              <a:rPr lang="it-IT" dirty="0" smtClean="0"/>
              <a:t> &amp; Ryan, 2000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55152" y="2996952"/>
            <a:ext cx="30139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MOTIVAZIONE INTRINSECA</a:t>
            </a:r>
          </a:p>
          <a:p>
            <a:pPr algn="ctr"/>
            <a:endParaRPr lang="it-IT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itchFamily="34" charset="0"/>
            </a:endParaRPr>
          </a:p>
          <a:p>
            <a:pPr algn="ctr"/>
            <a:endParaRPr lang="it-IT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itchFamily="34" charset="0"/>
            </a:endParaRPr>
          </a:p>
          <a:p>
            <a:pPr algn="ctr"/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MOTIVAZIONE ESTRINSECA</a:t>
            </a:r>
            <a:endParaRPr lang="it-IT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1575252" y="2286164"/>
            <a:ext cx="0" cy="710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369118" y="3241722"/>
            <a:ext cx="0" cy="710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7" idx="3"/>
          </p:cNvCxnSpPr>
          <p:nvPr/>
        </p:nvCxnSpPr>
        <p:spPr>
          <a:xfrm>
            <a:off x="3369118" y="3597117"/>
            <a:ext cx="16349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048917" y="2988290"/>
            <a:ext cx="1529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Bisogni di:</a:t>
            </a:r>
          </a:p>
          <a:p>
            <a:r>
              <a:rPr lang="it-IT" dirty="0" smtClean="0"/>
              <a:t>-autonomia</a:t>
            </a:r>
          </a:p>
          <a:p>
            <a:r>
              <a:rPr lang="it-IT" dirty="0" smtClean="0"/>
              <a:t>-competenza</a:t>
            </a:r>
          </a:p>
          <a:p>
            <a:r>
              <a:rPr lang="it-IT" dirty="0" smtClean="0"/>
              <a:t>-relazione</a:t>
            </a:r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 flipV="1">
            <a:off x="3995936" y="3952510"/>
            <a:ext cx="1052981" cy="844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763688" y="4797153"/>
            <a:ext cx="4799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Scegliere le attività, le modalità di studio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Sperimentare sotto-obiettivi raggiungibili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Peer tutoring e gruppi studio</a:t>
            </a:r>
          </a:p>
        </p:txBody>
      </p:sp>
    </p:spTree>
    <p:extLst>
      <p:ext uri="{BB962C8B-B14F-4D97-AF65-F5344CB8AC3E}">
        <p14:creationId xmlns:p14="http://schemas.microsoft.com/office/powerpoint/2010/main" val="31094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25273" y="2935228"/>
            <a:ext cx="2720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MOTIVAZIONE</a:t>
            </a:r>
            <a:endParaRPr lang="it-IT" sz="3200" dirty="0"/>
          </a:p>
        </p:txBody>
      </p:sp>
      <p:cxnSp>
        <p:nvCxnSpPr>
          <p:cNvPr id="4" name="Connettore 1 3"/>
          <p:cNvCxnSpPr/>
          <p:nvPr/>
        </p:nvCxnSpPr>
        <p:spPr>
          <a:xfrm flipH="1" flipV="1">
            <a:off x="2951820" y="1916832"/>
            <a:ext cx="792088" cy="101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flipV="1">
            <a:off x="5508104" y="1916832"/>
            <a:ext cx="720080" cy="101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644900" y="15475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VISIONE ENTITARIA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148064" y="1547500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VISIONE </a:t>
            </a:r>
            <a:r>
              <a:rPr lang="it-IT" dirty="0" smtClean="0"/>
              <a:t>INCREMENTALE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75" y="2102021"/>
            <a:ext cx="1674321" cy="254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46" y="2133729"/>
            <a:ext cx="1777380" cy="2666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8055004" y="5984143"/>
            <a:ext cx="941175" cy="71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352146" y="6348039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www.motusmens.com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10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32040" y="188640"/>
            <a:ext cx="3950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COME MOTIVARE NEL MODO GIUSTO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8055004" y="5984143"/>
            <a:ext cx="941175" cy="71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712186" y="6483964"/>
            <a:ext cx="243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www.motusmens.com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1474" y="1196752"/>
            <a:ext cx="551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MOTIVARE IN MODO SBAGLIATO (VISIONE ENTITARIA)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7" y="1988840"/>
            <a:ext cx="2851596" cy="2040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283968" y="2020755"/>
            <a:ext cx="35600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Feedback che implicano l’essere: sei o non sei bravo; non sei capace;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Feedback non specificati: non ti stai impegnando;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Competizione e confronti: vediamo chi è il più veloce della classe; sei meno bravo di tuo fratello;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«Con me riuscirai a farlo» anziché riconoscere ciò che fa la persona stessa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8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403</TotalTime>
  <Words>438</Words>
  <Application>Microsoft Office PowerPoint</Application>
  <PresentationFormat>Presentazione su schermo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Anastasia</dc:creator>
  <cp:lastModifiedBy>Anastasia</cp:lastModifiedBy>
  <cp:revision>37</cp:revision>
  <dcterms:created xsi:type="dcterms:W3CDTF">2021-10-28T12:45:09Z</dcterms:created>
  <dcterms:modified xsi:type="dcterms:W3CDTF">2021-11-02T15:47:56Z</dcterms:modified>
</cp:coreProperties>
</file>