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5E2B-6C40-4FB4-AFF4-8681EF0256FC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F00-68DA-4B64-B2B8-972E665D5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48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5E2B-6C40-4FB4-AFF4-8681EF0256FC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F00-68DA-4B64-B2B8-972E665D5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19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5E2B-6C40-4FB4-AFF4-8681EF0256FC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F00-68DA-4B64-B2B8-972E665D5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55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5E2B-6C40-4FB4-AFF4-8681EF0256FC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F00-68DA-4B64-B2B8-972E665D5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6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5E2B-6C40-4FB4-AFF4-8681EF0256FC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F00-68DA-4B64-B2B8-972E665D5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43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5E2B-6C40-4FB4-AFF4-8681EF0256FC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F00-68DA-4B64-B2B8-972E665D5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69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5E2B-6C40-4FB4-AFF4-8681EF0256FC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F00-68DA-4B64-B2B8-972E665D5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29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5E2B-6C40-4FB4-AFF4-8681EF0256FC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F00-68DA-4B64-B2B8-972E665D5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70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5E2B-6C40-4FB4-AFF4-8681EF0256FC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F00-68DA-4B64-B2B8-972E665D5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60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5E2B-6C40-4FB4-AFF4-8681EF0256FC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F00-68DA-4B64-B2B8-972E665D5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21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5E2B-6C40-4FB4-AFF4-8681EF0256FC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F00-68DA-4B64-B2B8-972E665D5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69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05E2B-6C40-4FB4-AFF4-8681EF0256FC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BF00-68DA-4B64-B2B8-972E665D5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8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rickson.it/it/mondo-erickson/articoli/trattamenti-evidence-based-spettro-autism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3419872" y="2852936"/>
            <a:ext cx="2262537" cy="184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55576" y="134076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Disturbo dello Spettro Autistico nei bambini: come riconoscerlo ed imparare a gestirlo</a:t>
            </a:r>
            <a:endParaRPr lang="it-IT" sz="3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4893" y="6309320"/>
            <a:ext cx="4450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cura di: Dott.ssa Anastasia Zocca - Psicologa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732240" y="6309320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39752" y="332656"/>
            <a:ext cx="483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Disturbo dello Spettro Autistico </a:t>
            </a:r>
            <a:endParaRPr lang="it-IT" sz="2800" dirty="0">
              <a:solidFill>
                <a:srgbClr val="00B0F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196752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Insieme eterogeneo di condizioni che sono caratterizzate da difficoltà nella </a:t>
            </a:r>
            <a:r>
              <a:rPr 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comunicazione sociale e comportamenti ripetitivi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C’è una limitazione della quotidianità.</a:t>
            </a:r>
          </a:p>
          <a:p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DSM-5: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Specificatori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con disabilità intellettiva o senza (alto funzionamento), sviluppo atipico del linguaggio, condizioni mediche, psichiatriche, motorie…etc.</a:t>
            </a:r>
          </a:p>
          <a:p>
            <a:pPr algn="ctr"/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VARIABILITA’ 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/>
          <a:stretch/>
        </p:blipFill>
        <p:spPr bwMode="auto">
          <a:xfrm>
            <a:off x="3132297" y="4005064"/>
            <a:ext cx="3405166" cy="2187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655246" y="638132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53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19672" y="404664"/>
            <a:ext cx="690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succede nella testa dei bambini autistici?</a:t>
            </a:r>
            <a:endParaRPr lang="it-IT" sz="2800" dirty="0">
              <a:solidFill>
                <a:srgbClr val="00B0F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1124744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Sviluppo atipico in cognizione e percezione sociale ad es. sguardo, percezione delle emozioni, l’elaborazione di informazioni dal viso, l’elaborazione delle ricompense sociali e del movimento biologico, delle info sugli stati mentali delle altre persone, l’imitazione (neuroni specchio e «social brain») – ricadute sul linguaggio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25459" y="2602072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Eccellente attenzione al dettaglio</a:t>
            </a:r>
          </a:p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Sistematizzazione: comprensione e costruzione di sistemi basati su regole</a:t>
            </a:r>
          </a:p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Abilità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savant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doti particolari</a:t>
            </a:r>
          </a:p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Disfunzione esecutiva: no pianificazione e controllo del comportamento o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solving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732240" y="638132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19" y="4702689"/>
            <a:ext cx="1837978" cy="1552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2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732240" y="638132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43808" y="594266"/>
            <a:ext cx="3068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riconoscerlo?</a:t>
            </a:r>
            <a:endParaRPr lang="it-IT" sz="2800" dirty="0">
              <a:solidFill>
                <a:srgbClr val="00B0F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71600" y="1772816"/>
            <a:ext cx="72528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Reciprocità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socioemozionale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difficoltà nella conversazione, no condivisione di interessi, affetti, emozioni, no iniziativa nell’interazione sociale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Comunicazione non-verbale: no integrazione tra aspetti verbali e non verbali, contatto oculare o linguaggio corporeo anomalo, assenza di gesti o espressioni facciali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Modulazione del comportamento nei vari contesti sociali, gioco immaginativo condiviso, no nuove amicizie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Linguaggio, movimenti motori o uso di oggetti ripetitivi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Segue routine o ha dei rituali, non tollera i cambiamenti, insiste sugli stessi cibi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 ristretti e fissi, attaccamento o preoccupazione per oggetti</a:t>
            </a:r>
          </a:p>
          <a:p>
            <a:pPr marL="285750" indent="-285750" algn="just">
              <a:buFontTx/>
              <a:buChar char="-"/>
            </a:pP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iposensibilità a input sensoriali, interessi per aspetti sensoriali dell’ambiente (es. fascinazione per oggetti che ruotano)</a:t>
            </a:r>
          </a:p>
          <a:p>
            <a:pPr marL="285750" indent="-285750">
              <a:buFontTx/>
              <a:buChar char="-"/>
            </a:pP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53" y="290081"/>
            <a:ext cx="1512168" cy="105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6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50887" y="260648"/>
            <a:ext cx="2356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gestirlo?</a:t>
            </a:r>
            <a:endParaRPr lang="it-IT" sz="2800" dirty="0">
              <a:solidFill>
                <a:srgbClr val="00B0F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54068" y="980728"/>
            <a:ext cx="7200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Importanza di una diagnosi precoce multidisciplinare</a:t>
            </a:r>
          </a:p>
          <a:p>
            <a:pPr marL="285750" indent="-285750" algn="just">
              <a:buFontTx/>
              <a:buChar char="-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Supportare lo sviluppo linguistico attraverso trattamenti specifici per potenziare le abilità linguistiche  (es. 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Pivotal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Treatment) o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abiità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autonomia (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Analysis) o di riflessione (Cognitive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casa e a Scuola ? Rafforzare le abilità di imitazione, supportare le indicazioni verbali attraverso gesti, sguardo, figure….etc.</a:t>
            </a:r>
          </a:p>
          <a:p>
            <a:pPr marL="285750" indent="-285750" algn="just">
              <a:buFontTx/>
              <a:buChar char="-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Rendere l’ambiente il più prevedibile possibile</a:t>
            </a:r>
          </a:p>
          <a:p>
            <a:pPr marL="285750" indent="-285750" algn="just">
              <a:buFontTx/>
              <a:buChar char="-"/>
            </a:pP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97" y="3933056"/>
            <a:ext cx="3271292" cy="218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732240" y="638132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5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43300" y="1412776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2"/>
              </a:rPr>
              <a:t>https://www.erickson.it/it/mondo-erickson/articoli/trattamenti-evidence-based-spettro-autismo/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59832" y="801655"/>
            <a:ext cx="4324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 E SITOGRAFIA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2843300" y="2359673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Vicari, S., &amp; Caselli, M. C. (</a:t>
            </a:r>
            <a:r>
              <a:rPr lang="it-IT" dirty="0" err="1" smtClean="0"/>
              <a:t>Eds</a:t>
            </a:r>
            <a:r>
              <a:rPr lang="it-IT" dirty="0" smtClean="0"/>
              <a:t>.). (2017). </a:t>
            </a:r>
            <a:r>
              <a:rPr lang="it-IT" i="1" dirty="0" smtClean="0"/>
              <a:t>Neuropsicologia dell'età evolutiva: prospettive teoriche e cliniche</a:t>
            </a:r>
            <a:r>
              <a:rPr lang="it-IT" dirty="0" smtClean="0"/>
              <a:t>. Il mulino.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21100"/>
            <a:ext cx="1337930" cy="188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660232" y="6340969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44" y="4005063"/>
            <a:ext cx="3275856" cy="1637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426433" y="4223862"/>
            <a:ext cx="452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A nome di tutto lo Staff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Motus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Mens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, Un sincero Augurio di Buone Festività! 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415</Words>
  <Application>Microsoft Office PowerPoint</Application>
  <PresentationFormat>Presentazione su schermo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Anastasia</dc:creator>
  <cp:lastModifiedBy>Anastasia</cp:lastModifiedBy>
  <cp:revision>30</cp:revision>
  <dcterms:created xsi:type="dcterms:W3CDTF">2021-12-23T13:38:34Z</dcterms:created>
  <dcterms:modified xsi:type="dcterms:W3CDTF">2021-12-23T16:18:57Z</dcterms:modified>
</cp:coreProperties>
</file>