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36" y="-3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99F89F-B6DB-4758-8E79-7771951C137F}" type="datetimeFigureOut">
              <a:rPr lang="it-IT" smtClean="0"/>
              <a:t>17/11/2021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928137-F3A5-4E64-A3FF-5048A2ABF84C}" type="slidenum">
              <a:rPr lang="it-IT" smtClean="0"/>
              <a:t>‹N›</a:t>
            </a:fld>
            <a:endParaRPr lang="it-IT"/>
          </a:p>
        </p:txBody>
      </p:sp>
      <p:sp>
        <p:nvSpPr>
          <p:cNvPr id="32" name="Rettangolo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ttangolo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ttangolo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ttangolo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ttangolo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56" name="Rettangolo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ttangolo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ttangolo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ttangolo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99F89F-B6DB-4758-8E79-7771951C137F}" type="datetimeFigureOut">
              <a:rPr lang="it-IT" smtClean="0"/>
              <a:t>17/11/2021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928137-F3A5-4E64-A3FF-5048A2ABF84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99F89F-B6DB-4758-8E79-7771951C137F}" type="datetimeFigureOut">
              <a:rPr lang="it-IT" smtClean="0"/>
              <a:t>17/11/2021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928137-F3A5-4E64-A3FF-5048A2ABF84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99F89F-B6DB-4758-8E79-7771951C137F}" type="datetimeFigureOut">
              <a:rPr lang="it-IT" smtClean="0"/>
              <a:t>17/11/2021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928137-F3A5-4E64-A3FF-5048A2ABF84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igura a mano libera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igura a mano libera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igura a mano libera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igura a mano libera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igura a mano libera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igura a mano libera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igura a mano libera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igura a mano libera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igura a mano libera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igura a mano libera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igura a mano libera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igura a mano libera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igura a mano libera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igura a mano libera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igura a mano libera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99F89F-B6DB-4758-8E79-7771951C137F}" type="datetimeFigureOut">
              <a:rPr lang="it-IT" smtClean="0"/>
              <a:t>17/11/2021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928137-F3A5-4E64-A3FF-5048A2ABF84C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ttangolo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ttangolo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tangolo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99F89F-B6DB-4758-8E79-7771951C137F}" type="datetimeFigureOut">
              <a:rPr lang="it-IT" smtClean="0"/>
              <a:t>17/11/2021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928137-F3A5-4E64-A3FF-5048A2ABF84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99F89F-B6DB-4758-8E79-7771951C137F}" type="datetimeFigureOut">
              <a:rPr lang="it-IT" smtClean="0"/>
              <a:t>17/11/2021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928137-F3A5-4E64-A3FF-5048A2ABF84C}" type="slidenum">
              <a:rPr lang="it-IT" smtClean="0"/>
              <a:t>‹N›</a:t>
            </a:fld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ttangolo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ttangolo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ttangolo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ttangolo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ttangolo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ttangolo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ttangolo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99F89F-B6DB-4758-8E79-7771951C137F}" type="datetimeFigureOut">
              <a:rPr lang="it-IT" smtClean="0"/>
              <a:t>17/11/2021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928137-F3A5-4E64-A3FF-5048A2ABF84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99F89F-B6DB-4758-8E79-7771951C137F}" type="datetimeFigureOut">
              <a:rPr lang="it-IT" smtClean="0"/>
              <a:t>17/11/2021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928137-F3A5-4E64-A3FF-5048A2ABF84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99F89F-B6DB-4758-8E79-7771951C137F}" type="datetimeFigureOut">
              <a:rPr lang="it-IT" smtClean="0"/>
              <a:t>17/11/2021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928137-F3A5-4E64-A3FF-5048A2ABF84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nettore 1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po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nettore 1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grpSp>
        <p:nvGrpSpPr>
          <p:cNvPr id="14" name="Gruppo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nettore 1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1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o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nettore 1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599F89F-B6DB-4758-8E79-7771951C137F}" type="datetimeFigureOut">
              <a:rPr lang="it-IT" smtClean="0"/>
              <a:t>17/11/2021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29928137-F3A5-4E64-A3FF-5048A2ABF84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tangolo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ttangolo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ttangolo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ttangolo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599F89F-B6DB-4758-8E79-7771951C137F}" type="datetimeFigureOut">
              <a:rPr lang="it-IT" smtClean="0"/>
              <a:t>17/11/2021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29928137-F3A5-4E64-A3FF-5048A2ABF84C}" type="slidenum">
              <a:rPr lang="it-IT" smtClean="0"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106704" y="980728"/>
            <a:ext cx="5328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L’ARTE DELLA SCRITTURA E DELL’ESPRESSIONE </a:t>
            </a:r>
            <a:endParaRPr lang="it-IT" sz="28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755"/>
          <a:stretch/>
        </p:blipFill>
        <p:spPr bwMode="auto">
          <a:xfrm>
            <a:off x="3779912" y="2708921"/>
            <a:ext cx="1888472" cy="144016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51520" y="6315117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cura di: Dott.ssa Anastasia Zocca - Psicologa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084168" y="6315117"/>
            <a:ext cx="2428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www.motusmens.com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Donna Di Mano Con Una Penna - Fotografie stock e altre immagini di  Caratteri digitali - iSto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17" b="89898" l="9961" r="89941">
                        <a14:foregroundMark x1="57910" y1="69400" x2="57910" y2="69400"/>
                        <a14:foregroundMark x1="54037" y1="73602" x2="54037" y2="73602"/>
                        <a14:foregroundMark x1="51760" y1="80435" x2="51760" y2="80435"/>
                        <a14:foregroundMark x1="56936" y1="80435" x2="56936" y2="804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509120"/>
            <a:ext cx="2267145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8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82194" y="26729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IMPARARE A SCRIVERE</a:t>
            </a:r>
            <a:endParaRPr lang="it-IT" sz="28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754194" y="6399956"/>
            <a:ext cx="2338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www.motusmens.com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182194" y="1390452"/>
            <a:ext cx="4455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Insegnamento chiaro, costante e duraturo</a:t>
            </a:r>
            <a:endParaRPr lang="it-IT" dirty="0"/>
          </a:p>
        </p:txBody>
      </p:sp>
      <p:cxnSp>
        <p:nvCxnSpPr>
          <p:cNvPr id="6" name="Connettore 2 5"/>
          <p:cNvCxnSpPr/>
          <p:nvPr/>
        </p:nvCxnSpPr>
        <p:spPr>
          <a:xfrm>
            <a:off x="4409727" y="1867632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Rettangolo 6"/>
          <p:cNvSpPr/>
          <p:nvPr/>
        </p:nvSpPr>
        <p:spPr>
          <a:xfrm>
            <a:off x="2771800" y="2700040"/>
            <a:ext cx="3942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Rappresentazione fonologica (suoni)</a:t>
            </a:r>
            <a:endParaRPr lang="it-IT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681536" y="4088378"/>
            <a:ext cx="3762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Corrispondenza fonema-grafema</a:t>
            </a:r>
            <a:endParaRPr lang="it-IT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956" y="4797152"/>
            <a:ext cx="1729036" cy="1111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536" y="4797151"/>
            <a:ext cx="1073845" cy="1111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tangolo 8"/>
          <p:cNvSpPr/>
          <p:nvPr/>
        </p:nvSpPr>
        <p:spPr>
          <a:xfrm>
            <a:off x="3555967" y="3250168"/>
            <a:ext cx="1707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/>
              <a:t>/</a:t>
            </a:r>
            <a:r>
              <a:rPr lang="it-IT" sz="2400" dirty="0" err="1"/>
              <a:t>man·già·re</a:t>
            </a:r>
            <a:r>
              <a:rPr lang="it-IT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98383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483768" y="332656"/>
            <a:ext cx="42637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IMPARARE A SCRIVERE</a:t>
            </a:r>
            <a:endParaRPr lang="it-IT" sz="28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339752" y="1215617"/>
            <a:ext cx="58174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Estrapolare i singoli suoni della parola e trasformarli in unità fonemiche</a:t>
            </a:r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71" y="1127038"/>
            <a:ext cx="1280986" cy="823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tangolo 5"/>
          <p:cNvSpPr/>
          <p:nvPr/>
        </p:nvSpPr>
        <p:spPr>
          <a:xfrm>
            <a:off x="2714389" y="2636912"/>
            <a:ext cx="3082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Ricordarsi forma dei grafemi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2714389" y="4201656"/>
            <a:ext cx="2877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Recuperare pattern motori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1547664" y="5713912"/>
            <a:ext cx="4544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Mantenere in memoria i suoni della parola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6747500" y="6488668"/>
            <a:ext cx="2338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www.motusmens.com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302167"/>
            <a:ext cx="1280986" cy="823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319614"/>
            <a:ext cx="1280986" cy="823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277" y="3801333"/>
            <a:ext cx="1141784" cy="107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09967"/>
            <a:ext cx="1245357" cy="166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79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67744" y="269084"/>
            <a:ext cx="47905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CONTINUARE A SCRIVERE</a:t>
            </a:r>
            <a:endParaRPr lang="it-IT" sz="28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043608" y="1124744"/>
            <a:ext cx="74168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Diventa automatico (e quindi più fluente):</a:t>
            </a:r>
          </a:p>
          <a:p>
            <a:pPr marL="285750" indent="-285750">
              <a:buFontTx/>
              <a:buChar char="-"/>
            </a:pP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Conversione grafema fonema</a:t>
            </a:r>
            <a:endParaRPr lang="it-IT" sz="2400" dirty="0" smtClean="0"/>
          </a:p>
          <a:p>
            <a:pPr marL="285750" indent="-285750">
              <a:buFontTx/>
              <a:buChar char="-"/>
            </a:pP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Gesto motorio di ogni allografo</a:t>
            </a:r>
          </a:p>
          <a:p>
            <a:pPr marL="285750" indent="-285750">
              <a:buFontTx/>
              <a:buChar char="-"/>
            </a:pP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Regole ed eccezioni: arricchimento del magazzino ortografico</a:t>
            </a:r>
          </a:p>
          <a:p>
            <a:pPr marL="285750" indent="-285750">
              <a:buFontTx/>
              <a:buChar char="-"/>
            </a:pP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Parole omofone non omografe: arricchimento del magazzino lessicale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483" y="4149080"/>
            <a:ext cx="3905250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6660232" y="6324471"/>
            <a:ext cx="2338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www.motusmens.com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982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55791" y="332656"/>
            <a:ext cx="46324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AFFINARE LA SCRITTURA</a:t>
            </a:r>
            <a:endParaRPr lang="it-IT" sz="28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816967" y="1484784"/>
            <a:ext cx="7083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Uso di: struttura sintattica complessa, lessico ricercato e variegato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805259" y="2060848"/>
            <a:ext cx="77271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 Conoscenze e familiarità su: argomenti, caratteristiche del testo,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metacognizione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805259" y="2965594"/>
            <a:ext cx="6109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Pianificazione, brainstorming, selezione e riordinare idee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805259" y="3613666"/>
            <a:ext cx="4737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Stesura e rielaborazione con esami parziali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3937790" y="5260558"/>
            <a:ext cx="2950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CONTROLLO ATTENTIVO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3890154" y="4640004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MAGAZZINI MNESTICI</a:t>
            </a:r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46" y="4344967"/>
            <a:ext cx="2741290" cy="1831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6731567" y="6299528"/>
            <a:ext cx="2338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www.motusmens.com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961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907704" y="404664"/>
            <a:ext cx="5638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DIFFICOLTA’ NELLA SCRITTURA</a:t>
            </a:r>
            <a:endParaRPr lang="it-IT" sz="28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027974" y="1340767"/>
            <a:ext cx="3044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Osservare i quaderni</a:t>
            </a:r>
            <a:endParaRPr lang="it-IT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571" y="1916832"/>
            <a:ext cx="2087227" cy="1394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5796136" y="2152648"/>
            <a:ext cx="25250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Errori fonologici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Errori non fonologici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Altri errori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2354966" y="4149080"/>
            <a:ext cx="4224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Regole di conversione fonema-grafema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3067541" y="4653136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Accesso al lessico mentale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6579199" y="6309320"/>
            <a:ext cx="2338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www.motusmens.com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939300" y="5238700"/>
            <a:ext cx="32111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Analisi uditiva: udito / cervello</a:t>
            </a: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Abilità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visuospaziali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/ prassie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04999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131840" y="548680"/>
            <a:ext cx="26757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BIBLIOGRAFIA</a:t>
            </a:r>
            <a:endParaRPr lang="it-IT" sz="28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660232" y="6309320"/>
            <a:ext cx="2338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www.motusmens.com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27" y="1700808"/>
            <a:ext cx="2151763" cy="3038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3779912" y="243512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dirty="0" smtClean="0"/>
              <a:t>Vicari, S., &amp; Caselli, M. C. (</a:t>
            </a:r>
            <a:r>
              <a:rPr lang="it-IT" sz="2400" dirty="0" err="1" smtClean="0"/>
              <a:t>Eds</a:t>
            </a:r>
            <a:r>
              <a:rPr lang="it-IT" sz="2400" dirty="0" smtClean="0"/>
              <a:t>.). (2017). </a:t>
            </a:r>
            <a:r>
              <a:rPr lang="it-IT" sz="2400" i="1" dirty="0" smtClean="0"/>
              <a:t>Neuropsicologia dell'età evolutiva: prospettive teoriche e cliniche</a:t>
            </a:r>
            <a:r>
              <a:rPr lang="it-IT" sz="2400" dirty="0" smtClean="0"/>
              <a:t>. Il mulino.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7016824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315</TotalTime>
  <Words>203</Words>
  <Application>Microsoft Office PowerPoint</Application>
  <PresentationFormat>Presentazione su schermo (4:3)</PresentationFormat>
  <Paragraphs>43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Metro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Anastasia</dc:creator>
  <cp:lastModifiedBy>Anastasia</cp:lastModifiedBy>
  <cp:revision>19</cp:revision>
  <dcterms:created xsi:type="dcterms:W3CDTF">2021-11-17T11:57:31Z</dcterms:created>
  <dcterms:modified xsi:type="dcterms:W3CDTF">2021-11-17T17:12:36Z</dcterms:modified>
</cp:coreProperties>
</file>